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32" r:id="rId1"/>
  </p:sldMasterIdLst>
  <p:notesMasterIdLst>
    <p:notesMasterId r:id="rId33"/>
  </p:notesMasterIdLst>
  <p:sldIdLst>
    <p:sldId id="259" r:id="rId2"/>
    <p:sldId id="260" r:id="rId3"/>
    <p:sldId id="270" r:id="rId4"/>
    <p:sldId id="267" r:id="rId5"/>
    <p:sldId id="290" r:id="rId6"/>
    <p:sldId id="268" r:id="rId7"/>
    <p:sldId id="285" r:id="rId8"/>
    <p:sldId id="271" r:id="rId9"/>
    <p:sldId id="266" r:id="rId10"/>
    <p:sldId id="269" r:id="rId11"/>
    <p:sldId id="289" r:id="rId12"/>
    <p:sldId id="272" r:id="rId13"/>
    <p:sldId id="273" r:id="rId14"/>
    <p:sldId id="275" r:id="rId15"/>
    <p:sldId id="261" r:id="rId16"/>
    <p:sldId id="257" r:id="rId17"/>
    <p:sldId id="276" r:id="rId18"/>
    <p:sldId id="280" r:id="rId19"/>
    <p:sldId id="258" r:id="rId20"/>
    <p:sldId id="286" r:id="rId21"/>
    <p:sldId id="288" r:id="rId22"/>
    <p:sldId id="274" r:id="rId23"/>
    <p:sldId id="264" r:id="rId24"/>
    <p:sldId id="279" r:id="rId25"/>
    <p:sldId id="287" r:id="rId26"/>
    <p:sldId id="281" r:id="rId27"/>
    <p:sldId id="277" r:id="rId28"/>
    <p:sldId id="278" r:id="rId29"/>
    <p:sldId id="265" r:id="rId30"/>
    <p:sldId id="282" r:id="rId31"/>
    <p:sldId id="283" r:id="rId3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-96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C7582E11-6461-4413-A621-AE2E1404C5AA}" type="datetimeFigureOut">
              <a:rPr lang="ru-RU"/>
              <a:pPr>
                <a:defRPr/>
              </a:pPr>
              <a:t>13.12.2012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  <a:p>
            <a:pPr lvl="4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0A3968A0-8489-4B27-A2E9-908285105FC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379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3C990D0-7EDD-4722-8D6C-D2CC19225980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gency FB" pitchFamily="34" charset="0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2426DED-EBE4-45A4-9E45-8ACB5813D928}" type="datetimeFigureOut">
              <a:rPr lang="ru-RU"/>
              <a:pPr>
                <a:defRPr/>
              </a:pPr>
              <a:t>13.12.2012</a:t>
            </a:fld>
            <a:endParaRPr lang="ru-RU" dirty="0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034F3F6-BEE4-4EA7-9D14-754297BC65C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74CD54-AA12-4EA3-ABD6-4E3914C31F49}" type="datetimeFigureOut">
              <a:rPr lang="ru-RU"/>
              <a:pPr>
                <a:defRPr/>
              </a:pPr>
              <a:t>13.12.2012</a:t>
            </a:fld>
            <a:endParaRPr lang="ru-RU" dirty="0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CDC58E-BAFC-404B-8385-5444F17DD89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F6872BE-E7A6-484A-809C-BEF5A0DAC935}" type="datetimeFigureOut">
              <a:rPr lang="ru-RU"/>
              <a:pPr>
                <a:defRPr/>
              </a:pPr>
              <a:t>13.12.2012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1BBD9AC-DE58-41DC-A715-2EC89AF1520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95A7A84-D675-4AF2-A6BE-F50E457FED55}" type="datetimeFigureOut">
              <a:rPr lang="ru-RU"/>
              <a:pPr>
                <a:defRPr/>
              </a:pPr>
              <a:t>13.12.2012</a:t>
            </a:fld>
            <a:endParaRPr lang="ru-RU" dirty="0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8C463A0-C647-4D42-A4DA-FA2B81C41D4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gency FB" pitchFamily="34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FD208F7-8263-4C8F-99D0-D41C67BE529B}" type="datetimeFigureOut">
              <a:rPr lang="ru-RU"/>
              <a:pPr>
                <a:defRPr/>
              </a:pPr>
              <a:t>13.12.2012</a:t>
            </a:fld>
            <a:endParaRPr lang="ru-RU" dirty="0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98205C7-5DA7-4BD7-826B-0AD8D4B96AA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A38308-549A-48D3-BFD2-94A1695C0A6A}" type="datetimeFigureOut">
              <a:rPr lang="ru-RU"/>
              <a:pPr>
                <a:defRPr/>
              </a:pPr>
              <a:t>13.12.2012</a:t>
            </a:fld>
            <a:endParaRPr lang="ru-RU" dirty="0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8A07B5-67B5-4D5C-824B-2ADCC655177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gency FB" pitchFamily="34" charset="0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4CD22CF-EE4A-4E61-AD00-341F879DCFD8}" type="datetimeFigureOut">
              <a:rPr lang="ru-RU"/>
              <a:pPr>
                <a:defRPr/>
              </a:pPr>
              <a:t>13.12.2012</a:t>
            </a:fld>
            <a:endParaRPr lang="ru-RU" dirty="0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CB201E6-12D9-491A-8767-360E750F883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79CE01-78DA-4391-A425-77C47EC270F0}" type="datetimeFigureOut">
              <a:rPr lang="ru-RU"/>
              <a:pPr>
                <a:defRPr/>
              </a:pPr>
              <a:t>13.12.2012</a:t>
            </a:fld>
            <a:endParaRPr lang="ru-RU" dirty="0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9A6E90-2550-4EA0-A792-D1D1AF798B2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FD01013-A750-43D4-8050-FADF7D7192BA}" type="datetimeFigureOut">
              <a:rPr lang="ru-RU"/>
              <a:pPr>
                <a:defRPr/>
              </a:pPr>
              <a:t>13.12.2012</a:t>
            </a:fld>
            <a:endParaRPr lang="ru-RU" dirty="0"/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005F85F-CBBE-416A-A99F-19A4935B824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gency FB" pitchFamily="34" charset="0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3447B34-8651-4E49-8697-F4B24591EEAA}" type="datetimeFigureOut">
              <a:rPr lang="ru-RU"/>
              <a:pPr>
                <a:defRPr/>
              </a:pPr>
              <a:t>13.12.2012</a:t>
            </a:fld>
            <a:endParaRPr lang="ru-RU" dirty="0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51DEC44-1518-4A77-86CB-6A61CE6C5FF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F469E63-E34B-44F5-95B4-EC2BC42F7183}" type="datetimeFigureOut">
              <a:rPr lang="ru-RU"/>
              <a:pPr>
                <a:defRPr/>
              </a:pPr>
              <a:t>13.12.2012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8136CA2-4A2A-4EB3-A5D6-C1F45F902E3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gency FB" pitchFamily="34" charset="0"/>
            </a:endParaRPr>
          </a:p>
        </p:txBody>
      </p:sp>
      <p:sp>
        <p:nvSpPr>
          <p:cNvPr id="1029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accent1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16CC1F7-25C7-450D-B6DE-9077CF7C85DB}" type="datetimeFigureOut">
              <a:rPr lang="ru-RU"/>
              <a:pPr>
                <a:defRPr/>
              </a:pPr>
              <a:t>13.12.2012</a:t>
            </a:fld>
            <a:endParaRPr lang="ru-RU" dirty="0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dirty="0">
                <a:solidFill>
                  <a:schemeClr val="accent1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accent1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669C6EB-A2DB-462A-96A2-813088135D7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gency FB" pitchFamily="34" charset="0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gency FB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4" r:id="rId1"/>
    <p:sldLayoutId id="2147484045" r:id="rId2"/>
    <p:sldLayoutId id="2147484046" r:id="rId3"/>
    <p:sldLayoutId id="2147484043" r:id="rId4"/>
    <p:sldLayoutId id="2147484047" r:id="rId5"/>
    <p:sldLayoutId id="2147484042" r:id="rId6"/>
    <p:sldLayoutId id="2147484048" r:id="rId7"/>
    <p:sldLayoutId id="2147484049" r:id="rId8"/>
    <p:sldLayoutId id="2147484050" r:id="rId9"/>
    <p:sldLayoutId id="2147484041" r:id="rId10"/>
    <p:sldLayoutId id="2147484051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1000" y="3786191"/>
            <a:ext cx="8458200" cy="2289596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2700" cap="none" dirty="0" smtClean="0"/>
              <a:t>Доктор медицинских наук, профессор ,акад.РАМН,</a:t>
            </a:r>
            <a:br>
              <a:rPr lang="ru-RU" sz="2700" cap="none" dirty="0" smtClean="0"/>
            </a:br>
            <a:r>
              <a:rPr lang="ru-RU" sz="2700" cap="none" dirty="0" smtClean="0"/>
              <a:t>почетный гражданин Читинской  области, заслуженный деятель  науки РФ, </a:t>
            </a:r>
            <a:r>
              <a:rPr lang="ru-RU" sz="2700" cap="none" dirty="0" err="1" smtClean="0"/>
              <a:t>Респ.Бурятия</a:t>
            </a:r>
            <a:r>
              <a:rPr lang="ru-RU" sz="2700" cap="none" dirty="0" smtClean="0"/>
              <a:t>.</a:t>
            </a:r>
            <a:r>
              <a:rPr lang="ru-RU" cap="none" dirty="0" smtClean="0"/>
              <a:t/>
            </a:r>
            <a:br>
              <a:rPr lang="ru-RU" cap="none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1000" y="857232"/>
            <a:ext cx="8458200" cy="2000264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4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Иванов Владимир Николаевич</a:t>
            </a:r>
            <a:r>
              <a:rPr lang="ru-RU" sz="4400" dirty="0" smtClean="0"/>
              <a:t> </a:t>
            </a:r>
            <a:r>
              <a:rPr lang="ru-RU" sz="4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1979г.-1999г. –ректор </a:t>
            </a:r>
            <a:r>
              <a:rPr lang="ru-RU" sz="4400" b="1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чгми-чгма</a:t>
            </a:r>
            <a:endParaRPr lang="ru-RU" sz="44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1966 год- малышке дочурке </a:t>
            </a:r>
            <a:r>
              <a:rPr lang="ru-RU" smtClean="0"/>
              <a:t>5 месяцев</a:t>
            </a:r>
            <a:endParaRPr lang="ru-RU" dirty="0"/>
          </a:p>
        </p:txBody>
      </p:sp>
      <p:pic>
        <p:nvPicPr>
          <p:cNvPr id="23554" name="Picture 2" descr="C:\Users\Пользователь\Desktop\20121014\Image4.bmp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3854" t="3812" r="2319" b="3584"/>
          <a:stretch>
            <a:fillRect/>
          </a:stretch>
        </p:blipFill>
        <p:spPr>
          <a:xfrm>
            <a:off x="1187450" y="1711325"/>
            <a:ext cx="6624638" cy="45164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5543568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1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1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 1969 г. - декан стоматологического факультета,</a:t>
            </a:r>
            <a:br>
              <a:rPr lang="ru-RU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 1971 г. – проректор по учебной работе,</a:t>
            </a:r>
            <a:br>
              <a:rPr lang="ru-RU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1979г.-1999г. –ректор </a:t>
            </a:r>
            <a:r>
              <a:rPr lang="ru-RU" sz="20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чгми-чгма</a:t>
            </a:r>
            <a:r>
              <a:rPr lang="ru-RU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</a:t>
            </a:r>
            <a:r>
              <a:rPr lang="ru-RU" sz="1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1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1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</a:t>
            </a:r>
            <a:r>
              <a:rPr lang="ru-RU" sz="1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</a:t>
            </a:r>
            <a:r>
              <a:rPr lang="ru-RU" sz="1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оздал  </a:t>
            </a:r>
            <a:r>
              <a:rPr lang="ru-RU" sz="1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научн</a:t>
            </a:r>
            <a:r>
              <a:rPr lang="ru-RU" sz="1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 Школу по изучению адаптивных и </a:t>
            </a:r>
            <a:r>
              <a:rPr lang="ru-RU" sz="1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дезадаптивных</a:t>
            </a:r>
            <a:r>
              <a:rPr lang="ru-RU" sz="1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сдвигов  в организме, возникающих в условиях  резко континентального  климата и необычной  биогеохимической ситуации </a:t>
            </a:r>
            <a:r>
              <a:rPr lang="ru-RU" sz="18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</a:t>
            </a:r>
            <a:r>
              <a:rPr lang="ru-RU" sz="1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абайкалья</a:t>
            </a:r>
            <a:r>
              <a:rPr lang="ru-RU" sz="1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 </a:t>
            </a:r>
            <a:r>
              <a:rPr lang="ru-RU" sz="1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</a:t>
            </a:r>
            <a:r>
              <a:rPr lang="ru-RU" sz="1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од его руководством  создана комплексная  программа проблемы «</a:t>
            </a:r>
            <a:r>
              <a:rPr lang="ru-RU" sz="1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э</a:t>
            </a:r>
            <a:r>
              <a:rPr lang="ru-RU" sz="1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кология  среды </a:t>
            </a:r>
            <a:r>
              <a:rPr lang="ru-RU" sz="1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забайкалья</a:t>
            </a:r>
            <a:r>
              <a:rPr lang="ru-RU" sz="1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», проведено картографирование геохимических провинций </a:t>
            </a:r>
            <a:r>
              <a:rPr lang="ru-RU" sz="1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забайкалья</a:t>
            </a:r>
            <a:r>
              <a:rPr lang="ru-RU" sz="1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пополнены и более глубоко раскрыты  патогенез, клиника </a:t>
            </a:r>
            <a:r>
              <a:rPr lang="ru-RU" sz="1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уровской</a:t>
            </a:r>
            <a:r>
              <a:rPr lang="ru-RU" sz="1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болезни. </a:t>
            </a:r>
            <a:r>
              <a:rPr lang="ru-RU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</a:t>
            </a:r>
            <a:r>
              <a:rPr lang="ru-RU" sz="1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зучены </a:t>
            </a:r>
            <a:r>
              <a:rPr lang="ru-RU" sz="1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селенодефицитные</a:t>
            </a:r>
            <a:r>
              <a:rPr lang="ru-RU" sz="1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состояния </a:t>
            </a:r>
            <a:r>
              <a:rPr lang="ru-RU" sz="1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человека,эндемическая</a:t>
            </a:r>
            <a:r>
              <a:rPr lang="ru-RU" sz="1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1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кардиомиопатия</a:t>
            </a:r>
            <a:r>
              <a:rPr lang="ru-RU" sz="1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 </a:t>
            </a:r>
            <a:r>
              <a:rPr lang="ru-RU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Э</a:t>
            </a:r>
            <a:r>
              <a:rPr lang="ru-RU" sz="1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кспериментально   обосновано использование с лечебной целью  цеолитов ,селенита  натрия, экстракта  астрагала ( электрофорез при воспалительных заболеваниях , переломах челюстно-лицевого аппарата). </a:t>
            </a:r>
            <a:r>
              <a:rPr lang="ru-RU" sz="1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</a:t>
            </a:r>
            <a:r>
              <a:rPr lang="ru-RU" sz="1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рошел  клинические испытания  и был допущен к использованию   </a:t>
            </a:r>
            <a:r>
              <a:rPr lang="ru-RU" sz="1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ф</a:t>
            </a:r>
            <a:r>
              <a:rPr lang="ru-RU" sz="1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армакологическим ком. </a:t>
            </a:r>
            <a:r>
              <a:rPr lang="ru-RU" sz="18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Ссср</a:t>
            </a:r>
            <a:r>
              <a:rPr lang="ru-RU" sz="1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«</a:t>
            </a:r>
            <a:r>
              <a:rPr lang="ru-RU" sz="18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</a:t>
            </a:r>
            <a:r>
              <a:rPr lang="ru-RU" sz="1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омпливит</a:t>
            </a:r>
            <a:r>
              <a:rPr lang="ru-RU" sz="1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»- витаминно-минеральный комплекс.</a:t>
            </a:r>
            <a:br>
              <a:rPr lang="ru-RU" sz="1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1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</a:t>
            </a:r>
            <a:r>
              <a:rPr lang="ru-RU" sz="1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</a:t>
            </a:r>
            <a:r>
              <a:rPr lang="ru-RU" sz="1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втор около 600 </a:t>
            </a:r>
            <a:r>
              <a:rPr lang="ru-RU" sz="1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научн</a:t>
            </a:r>
            <a:r>
              <a:rPr lang="ru-RU" sz="1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 Публикаций, 24  изобретений  и рационализаторских  предложений. </a:t>
            </a:r>
            <a:r>
              <a:rPr lang="ru-RU" sz="1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</a:t>
            </a:r>
            <a:r>
              <a:rPr lang="ru-RU" sz="1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одготовил   более 40  канд. Наук, 5  докторов  наук,.  </a:t>
            </a:r>
            <a:r>
              <a:rPr lang="ru-RU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</a:t>
            </a:r>
            <a:r>
              <a:rPr lang="ru-RU" sz="1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ам.пред. Комиссии    по  изучению  мед. Проблем  района  </a:t>
            </a:r>
            <a:r>
              <a:rPr lang="ru-RU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</a:t>
            </a:r>
            <a:r>
              <a:rPr lang="ru-RU" sz="1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ибири  И  </a:t>
            </a:r>
            <a:r>
              <a:rPr lang="ru-RU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д.в</a:t>
            </a:r>
            <a:r>
              <a:rPr lang="ru-RU" sz="1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остока .  </a:t>
            </a:r>
            <a:r>
              <a:rPr lang="ru-RU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</a:t>
            </a:r>
            <a:r>
              <a:rPr lang="ru-RU" sz="1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ауреат премии им .</a:t>
            </a:r>
            <a:r>
              <a:rPr lang="ru-RU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</a:t>
            </a:r>
            <a:r>
              <a:rPr lang="ru-RU" sz="1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ернадского.</a:t>
            </a:r>
            <a:br>
              <a:rPr lang="ru-RU" sz="1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1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</a:t>
            </a:r>
            <a:r>
              <a:rPr lang="ru-RU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</a:t>
            </a:r>
            <a:r>
              <a:rPr lang="ru-RU" sz="1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агражден  орденами  </a:t>
            </a:r>
            <a:r>
              <a:rPr lang="ru-RU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</a:t>
            </a:r>
            <a:r>
              <a:rPr lang="ru-RU" sz="1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рудового </a:t>
            </a:r>
            <a:r>
              <a:rPr lang="ru-RU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</a:t>
            </a:r>
            <a:r>
              <a:rPr lang="ru-RU" sz="1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расного </a:t>
            </a:r>
            <a:r>
              <a:rPr lang="ru-RU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</a:t>
            </a:r>
            <a:r>
              <a:rPr lang="ru-RU" sz="1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намени (1986 г.),</a:t>
            </a:r>
            <a:br>
              <a:rPr lang="ru-RU" sz="1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1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«</a:t>
            </a:r>
            <a:r>
              <a:rPr lang="ru-RU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</a:t>
            </a:r>
            <a:r>
              <a:rPr lang="ru-RU" sz="1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нак </a:t>
            </a:r>
            <a:r>
              <a:rPr lang="ru-RU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</a:t>
            </a:r>
            <a:r>
              <a:rPr lang="ru-RU" sz="1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очета» (1981 г.).</a:t>
            </a:r>
            <a:br>
              <a:rPr lang="ru-RU" sz="1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2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 </a:t>
            </a:r>
            <a:r>
              <a:rPr lang="ru-RU" sz="40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ч</a:t>
            </a:r>
            <a:r>
              <a:rPr lang="ru-RU" sz="22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ите</a:t>
            </a:r>
            <a:r>
              <a:rPr lang="ru-RU" sz="2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установлена мемориальная доска</a:t>
            </a:r>
            <a:r>
              <a:rPr lang="ru-RU" sz="1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</a:t>
            </a:r>
            <a:r>
              <a:rPr lang="ru-RU" sz="2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2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sz="2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6264" y="6350"/>
            <a:ext cx="8413274" cy="8382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2000" dirty="0" smtClean="0"/>
              <a:t>И</a:t>
            </a:r>
            <a:r>
              <a:rPr lang="ru-RU" sz="1800" dirty="0" smtClean="0"/>
              <a:t>ванов</a:t>
            </a:r>
            <a:r>
              <a:rPr lang="ru-RU" sz="2000" dirty="0" smtClean="0"/>
              <a:t>    В</a:t>
            </a:r>
            <a:r>
              <a:rPr lang="ru-RU" sz="1800" dirty="0" smtClean="0"/>
              <a:t>ладимир </a:t>
            </a:r>
            <a:r>
              <a:rPr lang="ru-RU" sz="2000" dirty="0" err="1" smtClean="0"/>
              <a:t>н</a:t>
            </a:r>
            <a:r>
              <a:rPr lang="ru-RU" sz="1800" dirty="0" err="1" smtClean="0"/>
              <a:t>иколаевич</a:t>
            </a:r>
            <a:r>
              <a:rPr lang="ru-RU" sz="1800" dirty="0" smtClean="0"/>
              <a:t>,</a:t>
            </a:r>
            <a:endParaRPr lang="ru-RU" sz="1800" dirty="0"/>
          </a:p>
        </p:txBody>
      </p:sp>
      <p:pic>
        <p:nvPicPr>
          <p:cNvPr id="25602" name="Picture 2" descr="C:\Users\Пользователь\Desktop\20121014\Image20.bmp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321" t="932" r="4828" b="4500"/>
          <a:stretch>
            <a:fillRect/>
          </a:stretch>
        </p:blipFill>
        <p:spPr>
          <a:xfrm>
            <a:off x="827088" y="1125538"/>
            <a:ext cx="7777162" cy="54721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2000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</a:t>
            </a:r>
            <a:r>
              <a:rPr lang="ru-RU" sz="1800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аборатория</a:t>
            </a:r>
            <a:r>
              <a:rPr lang="ru-RU" sz="2000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 п</a:t>
            </a:r>
            <a:r>
              <a:rPr lang="ru-RU" sz="1800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рактические  занятия  проводит</a:t>
            </a:r>
            <a:br>
              <a:rPr lang="ru-RU" sz="1800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1800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000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</a:t>
            </a:r>
            <a:r>
              <a:rPr lang="ru-RU" sz="1800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ванов  </a:t>
            </a:r>
            <a:r>
              <a:rPr lang="ru-RU" sz="2000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</a:t>
            </a:r>
            <a:r>
              <a:rPr lang="ru-RU" sz="1800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ладимир  </a:t>
            </a:r>
            <a:r>
              <a:rPr lang="ru-RU" sz="2000" b="1" cap="none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</a:t>
            </a:r>
            <a:r>
              <a:rPr lang="ru-RU" sz="1800" b="1" cap="none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иколаевич</a:t>
            </a:r>
            <a:endParaRPr lang="ru-RU" sz="1800" b="1" cap="none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6626" name="Picture 2" descr="C:\Users\Пользователь\Desktop\20121014\Image12.bmp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3111" t="3516" r="2222" b="4613"/>
          <a:stretch>
            <a:fillRect/>
          </a:stretch>
        </p:blipFill>
        <p:spPr>
          <a:xfrm>
            <a:off x="755650" y="1412875"/>
            <a:ext cx="7777163" cy="51847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7650" name="Picture 2" descr="C:\Users\Пользователь\Desktop\20121014\Image18.bmp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060" r="2060" b="3305"/>
          <a:stretch>
            <a:fillRect/>
          </a:stretch>
        </p:blipFill>
        <p:spPr>
          <a:xfrm>
            <a:off x="323850" y="1143000"/>
            <a:ext cx="8424863" cy="55260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dirty="0" smtClean="0"/>
              <a:t>А</a:t>
            </a:r>
            <a:r>
              <a:rPr lang="ru-RU" sz="2400" dirty="0" smtClean="0"/>
              <a:t>мерика .</a:t>
            </a:r>
            <a:r>
              <a:rPr lang="ru-RU" sz="3200" dirty="0" smtClean="0"/>
              <a:t>Р</a:t>
            </a:r>
            <a:r>
              <a:rPr lang="ru-RU" sz="2400" dirty="0" smtClean="0"/>
              <a:t>абочая  Командировка</a:t>
            </a:r>
            <a:endParaRPr lang="ru-RU" sz="2400" dirty="0"/>
          </a:p>
        </p:txBody>
      </p:sp>
      <p:pic>
        <p:nvPicPr>
          <p:cNvPr id="28674" name="Picture 2" descr="C:\Users\Пользователь\Desktop\Image14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500" y="1143000"/>
            <a:ext cx="5357813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9698" name="Picture 2" descr="C:\Users\Пользователь\Desktop\20121004\Image12.bmp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8441" t="12126" r="8441"/>
          <a:stretch>
            <a:fillRect/>
          </a:stretch>
        </p:blipFill>
        <p:spPr>
          <a:xfrm>
            <a:off x="1258888" y="1557338"/>
            <a:ext cx="6769100" cy="50847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0722" name="Picture 2" descr="C:\Users\Пользователь\Desktop\20121014\Image23.bmp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r="1538" b="914"/>
          <a:stretch>
            <a:fillRect/>
          </a:stretch>
        </p:blipFill>
        <p:spPr>
          <a:xfrm>
            <a:off x="928688" y="1357313"/>
            <a:ext cx="7315200" cy="51673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кафедра</a:t>
            </a:r>
            <a:endParaRPr lang="ru-RU" dirty="0"/>
          </a:p>
        </p:txBody>
      </p:sp>
      <p:pic>
        <p:nvPicPr>
          <p:cNvPr id="31746" name="Picture 2" descr="C:\Users\Пользователь\Desktop\20121014\Image24.bmp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1065" r="1422" b="3653"/>
          <a:stretch>
            <a:fillRect/>
          </a:stretch>
        </p:blipFill>
        <p:spPr>
          <a:xfrm>
            <a:off x="642938" y="1484313"/>
            <a:ext cx="7816850" cy="49688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Служебная командировка  в  КНДР</a:t>
            </a:r>
            <a:endParaRPr lang="ru-RU" dirty="0"/>
          </a:p>
        </p:txBody>
      </p:sp>
      <p:pic>
        <p:nvPicPr>
          <p:cNvPr id="32770" name="Picture 2" descr="C:\Users\Пользователь\Desktop\20121004\Image2.bmp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l="3166" t="6076" r="2281" b="4613"/>
          <a:stretch>
            <a:fillRect/>
          </a:stretch>
        </p:blipFill>
        <p:spPr>
          <a:xfrm>
            <a:off x="755650" y="1557338"/>
            <a:ext cx="7632700" cy="50403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6314" y="457200"/>
            <a:ext cx="4205286" cy="5686444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2400" cap="none" dirty="0" smtClean="0"/>
              <a:t>Иванов Владимир Николаевич    28.03.1938г.</a:t>
            </a:r>
            <a:br>
              <a:rPr lang="ru-RU" sz="2400" cap="none" dirty="0" smtClean="0"/>
            </a:br>
            <a:r>
              <a:rPr lang="ru-RU" sz="2400" cap="none" dirty="0" smtClean="0"/>
              <a:t>С.Жердевское  Ворнежской обл. — 04.09.1999 г.Чита.</a:t>
            </a:r>
            <a:br>
              <a:rPr lang="ru-RU" sz="2400" cap="none" dirty="0" smtClean="0"/>
            </a:br>
            <a:r>
              <a:rPr lang="ru-RU" sz="2400" cap="none" dirty="0" smtClean="0"/>
              <a:t>Доктор медицинских наук, профессор ,акад.РАМН,</a:t>
            </a:r>
            <a:br>
              <a:rPr lang="ru-RU" sz="2400" cap="none" dirty="0" smtClean="0"/>
            </a:br>
            <a:r>
              <a:rPr lang="ru-RU" sz="2400" cap="none" dirty="0" smtClean="0"/>
              <a:t>почетный гражданин Читинской  области, заслуженный деятель  </a:t>
            </a:r>
            <a:br>
              <a:rPr lang="ru-RU" sz="2400" cap="none" dirty="0" smtClean="0"/>
            </a:br>
            <a:r>
              <a:rPr lang="ru-RU" sz="2400" cap="none" dirty="0" smtClean="0"/>
              <a:t>науки РФ, Респ.Бурятия.</a:t>
            </a:r>
            <a:br>
              <a:rPr lang="ru-RU" sz="2400" cap="none" dirty="0" smtClean="0"/>
            </a:br>
            <a:endParaRPr lang="ru-RU" sz="2400" cap="none" dirty="0"/>
          </a:p>
        </p:txBody>
      </p:sp>
      <p:pic>
        <p:nvPicPr>
          <p:cNvPr id="15362" name="Picture 2" descr="C:\Users\Пользователь\Desktop\Image16.bmp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00063" y="1000125"/>
            <a:ext cx="3857625" cy="52863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2800" dirty="0" smtClean="0"/>
              <a:t>В</a:t>
            </a:r>
            <a:r>
              <a:rPr lang="ru-RU" sz="2400" dirty="0" smtClean="0"/>
              <a:t>ладимир </a:t>
            </a:r>
            <a:r>
              <a:rPr lang="ru-RU" sz="2800" dirty="0" smtClean="0"/>
              <a:t>Н</a:t>
            </a:r>
            <a:r>
              <a:rPr lang="ru-RU" sz="2400" dirty="0" smtClean="0"/>
              <a:t>иколаевич в своем рабочем кабинете</a:t>
            </a:r>
            <a:endParaRPr lang="ru-RU" sz="2400" dirty="0"/>
          </a:p>
        </p:txBody>
      </p:sp>
      <p:pic>
        <p:nvPicPr>
          <p:cNvPr id="35842" name="Picture 2" descr="C:\Users\Пользователь\Desktop\20121016\Image2.bmp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3014" t="5972" r="3014" b="3305"/>
          <a:stretch>
            <a:fillRect/>
          </a:stretch>
        </p:blipFill>
        <p:spPr>
          <a:xfrm>
            <a:off x="2627313" y="1484313"/>
            <a:ext cx="3960812" cy="51847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 descr="C:\Users\Пользователь\Desktop\Scanned Documents\Image15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86125" y="571500"/>
            <a:ext cx="5715000" cy="578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6" name="Picture 2" descr="C:\Users\Пользователь\Desktop\20121016\Image9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510342">
            <a:off x="946150" y="404813"/>
            <a:ext cx="4475163" cy="598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Встреча с министром здравоохранения</a:t>
            </a:r>
            <a:endParaRPr lang="ru-RU" dirty="0"/>
          </a:p>
        </p:txBody>
      </p:sp>
      <p:pic>
        <p:nvPicPr>
          <p:cNvPr id="37890" name="Picture 2" descr="C:\Users\Пользователь\Desktop\20121014\Image13.bmp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r="1840" b="1683"/>
          <a:stretch>
            <a:fillRect/>
          </a:stretch>
        </p:blipFill>
        <p:spPr>
          <a:xfrm>
            <a:off x="1258888" y="1557338"/>
            <a:ext cx="6745287" cy="49244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Пользователь\Desktop\20121004\Image4.bmp"/>
          <p:cNvPicPr>
            <a:picLocks noChangeAspect="1" noChangeArrowheads="1"/>
          </p:cNvPicPr>
          <p:nvPr/>
        </p:nvPicPr>
        <p:blipFill>
          <a:blip r:embed="rId2"/>
          <a:srcRect l="6683" t="14305" r="7483" b="5902"/>
          <a:stretch>
            <a:fillRect/>
          </a:stretch>
        </p:blipFill>
        <p:spPr bwMode="auto">
          <a:xfrm>
            <a:off x="611188" y="765175"/>
            <a:ext cx="7848600" cy="547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2800" dirty="0" smtClean="0"/>
              <a:t>Рабочая командировка в </a:t>
            </a:r>
            <a:r>
              <a:rPr lang="ru-RU" sz="3200" dirty="0" err="1" smtClean="0"/>
              <a:t>а</a:t>
            </a:r>
            <a:r>
              <a:rPr lang="ru-RU" sz="2800" dirty="0" err="1" smtClean="0"/>
              <a:t>мерику</a:t>
            </a:r>
            <a:endParaRPr lang="ru-RU" sz="2800" dirty="0"/>
          </a:p>
        </p:txBody>
      </p:sp>
      <p:pic>
        <p:nvPicPr>
          <p:cNvPr id="39938" name="Picture 2" descr="C:\Users\Пользователь\Desktop\20121014\Image15.bmp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384" t="2194" r="1364" b="3305"/>
          <a:stretch>
            <a:fillRect/>
          </a:stretch>
        </p:blipFill>
        <p:spPr>
          <a:xfrm>
            <a:off x="684213" y="1268413"/>
            <a:ext cx="7920037" cy="54006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2" descr="C:\Users\Пользователь\Desktop\20121016\Image7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1304850">
            <a:off x="815975" y="698500"/>
            <a:ext cx="3109913" cy="472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2" name="Picture 2" descr="C:\Users\Пользователь\Desktop\20121016\Image8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861160">
            <a:off x="4629150" y="679450"/>
            <a:ext cx="3143250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3200" dirty="0" smtClean="0"/>
              <a:t>С</a:t>
            </a:r>
            <a:r>
              <a:rPr lang="ru-RU" sz="2400" dirty="0" smtClean="0"/>
              <a:t>овещание ректоров </a:t>
            </a:r>
            <a:r>
              <a:rPr lang="ru-RU" sz="3200" dirty="0" smtClean="0"/>
              <a:t>вуз</a:t>
            </a:r>
            <a:r>
              <a:rPr lang="ru-RU" sz="2000" dirty="0" smtClean="0"/>
              <a:t>ов   </a:t>
            </a:r>
            <a:r>
              <a:rPr lang="ru-RU" sz="2400" dirty="0" smtClean="0"/>
              <a:t> </a:t>
            </a:r>
            <a:r>
              <a:rPr lang="ru-RU" sz="2800" dirty="0" smtClean="0"/>
              <a:t>д</a:t>
            </a:r>
            <a:r>
              <a:rPr lang="ru-RU" sz="2400" dirty="0" smtClean="0"/>
              <a:t>альнего </a:t>
            </a:r>
            <a:r>
              <a:rPr lang="ru-RU" sz="2800" dirty="0" smtClean="0"/>
              <a:t>в</a:t>
            </a:r>
            <a:r>
              <a:rPr lang="ru-RU" sz="2400" dirty="0" smtClean="0"/>
              <a:t>остока</a:t>
            </a:r>
            <a:endParaRPr lang="ru-RU" sz="2400" dirty="0"/>
          </a:p>
        </p:txBody>
      </p:sp>
      <p:pic>
        <p:nvPicPr>
          <p:cNvPr id="41986" name="Picture 2" descr="C:\Users\Пользователь\Desktop\20121014\Image26.bmp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2341"/>
          <a:stretch>
            <a:fillRect/>
          </a:stretch>
        </p:blipFill>
        <p:spPr>
          <a:xfrm>
            <a:off x="323850" y="1268413"/>
            <a:ext cx="8786813" cy="5232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3200" b="1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                    </a:t>
            </a:r>
            <a:r>
              <a:rPr lang="ru-RU" sz="3200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 отдыхе  в </a:t>
            </a:r>
            <a:r>
              <a:rPr lang="ru-RU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</a:t>
            </a:r>
            <a:r>
              <a:rPr lang="ru-RU" sz="3200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ндии</a:t>
            </a:r>
            <a:endParaRPr lang="ru-RU" sz="3200" b="1" cap="none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43010" name="Picture 2" descr="C:\Users\Пользователь\Desktop\20121014\Image11.bmp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633" t="957" r="2698" b="7173"/>
          <a:stretch>
            <a:fillRect/>
          </a:stretch>
        </p:blipFill>
        <p:spPr>
          <a:xfrm>
            <a:off x="1042988" y="1268413"/>
            <a:ext cx="6697662" cy="51847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 отдыхе в </a:t>
            </a:r>
            <a:r>
              <a:rPr lang="ru-RU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</a:t>
            </a:r>
            <a:r>
              <a:rPr lang="ru-RU" sz="2800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ндии</a:t>
            </a:r>
            <a:endParaRPr lang="ru-RU" sz="2800" b="1" cap="none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4034" name="Picture 2" descr="C:\Users\Пользователь\Desktop\20121014\Image3.bmp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590" t="945" r="1569" b="4556"/>
          <a:stretch>
            <a:fillRect/>
          </a:stretch>
        </p:blipFill>
        <p:spPr>
          <a:xfrm>
            <a:off x="1116013" y="1196975"/>
            <a:ext cx="7056437" cy="54006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85728"/>
            <a:ext cx="8686800" cy="101272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2000" dirty="0" smtClean="0"/>
              <a:t>В</a:t>
            </a:r>
            <a:r>
              <a:rPr lang="ru-RU" sz="1800" dirty="0" smtClean="0"/>
              <a:t>ладимир </a:t>
            </a:r>
            <a:r>
              <a:rPr lang="ru-RU" sz="2000" dirty="0" err="1" smtClean="0"/>
              <a:t>н</a:t>
            </a:r>
            <a:r>
              <a:rPr lang="ru-RU" sz="1800" dirty="0" err="1" smtClean="0"/>
              <a:t>иколаевич</a:t>
            </a:r>
            <a:r>
              <a:rPr lang="ru-RU" sz="1800" dirty="0" smtClean="0"/>
              <a:t>, </a:t>
            </a:r>
            <a:r>
              <a:rPr lang="ru-RU" sz="2000" dirty="0" err="1" smtClean="0"/>
              <a:t>л</a:t>
            </a:r>
            <a:r>
              <a:rPr lang="ru-RU" sz="1800" dirty="0" err="1" smtClean="0"/>
              <a:t>ариса</a:t>
            </a:r>
            <a:r>
              <a:rPr lang="ru-RU" sz="1800" dirty="0" smtClean="0"/>
              <a:t> </a:t>
            </a:r>
            <a:r>
              <a:rPr lang="ru-RU" sz="2000" dirty="0" err="1" smtClean="0"/>
              <a:t>п</a:t>
            </a:r>
            <a:r>
              <a:rPr lang="ru-RU" sz="1800" dirty="0" err="1" smtClean="0"/>
              <a:t>етровна</a:t>
            </a:r>
            <a:r>
              <a:rPr lang="ru-RU" sz="1800" dirty="0" smtClean="0"/>
              <a:t>  и дочь </a:t>
            </a:r>
            <a:r>
              <a:rPr lang="ru-RU" sz="2000" dirty="0" err="1" smtClean="0"/>
              <a:t>л</a:t>
            </a:r>
            <a:r>
              <a:rPr lang="ru-RU" sz="1800" dirty="0" err="1" smtClean="0"/>
              <a:t>ариса</a:t>
            </a:r>
            <a:r>
              <a:rPr lang="ru-RU" sz="1800" dirty="0" smtClean="0"/>
              <a:t> </a:t>
            </a:r>
            <a:br>
              <a:rPr lang="ru-RU" sz="1800" dirty="0" smtClean="0"/>
            </a:br>
            <a:r>
              <a:rPr lang="ru-RU" sz="1800" dirty="0" smtClean="0"/>
              <a:t>встречаются с космонавтом </a:t>
            </a:r>
            <a:r>
              <a:rPr lang="ru-RU" sz="2000" dirty="0" err="1" smtClean="0"/>
              <a:t>н</a:t>
            </a:r>
            <a:r>
              <a:rPr lang="ru-RU" sz="1800" dirty="0" err="1" smtClean="0"/>
              <a:t>иколаевым</a:t>
            </a:r>
            <a:r>
              <a:rPr lang="ru-RU" sz="1800" dirty="0" smtClean="0"/>
              <a:t> </a:t>
            </a:r>
            <a:r>
              <a:rPr lang="ru-RU" sz="2000" dirty="0" smtClean="0"/>
              <a:t>н.К</a:t>
            </a:r>
            <a:r>
              <a:rPr lang="ru-RU" sz="1800" dirty="0" smtClean="0"/>
              <a:t>.</a:t>
            </a:r>
            <a:endParaRPr lang="ru-RU" sz="1800" dirty="0"/>
          </a:p>
        </p:txBody>
      </p:sp>
      <p:pic>
        <p:nvPicPr>
          <p:cNvPr id="45058" name="Picture 2" descr="C:\Users\Пользователь\Desktop\20121004\Image5.bmp"/>
          <p:cNvPicPr>
            <a:picLocks noChangeAspect="1" noChangeArrowheads="1"/>
          </p:cNvPicPr>
          <p:nvPr/>
        </p:nvPicPr>
        <p:blipFill>
          <a:blip r:embed="rId2"/>
          <a:srcRect l="6609" t="14552" r="6609"/>
          <a:stretch>
            <a:fillRect/>
          </a:stretch>
        </p:blipFill>
        <p:spPr bwMode="auto">
          <a:xfrm>
            <a:off x="900113" y="1557338"/>
            <a:ext cx="7561262" cy="493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6314" y="457200"/>
            <a:ext cx="3571900" cy="582932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1800" dirty="0" smtClean="0"/>
              <a:t>Еще учась в старших классах Читинской средней школы № 20,он  находил время для комсомольской работы, являясь секретарем комсомольской организации  школы, Поступив в медицинский вуз, с увлечением постигал науку и тут находил время для общественной работы- был  секретарем комсомольской организации вуза, членом райкома, горкома и обкома ВЛКСМ.</a:t>
            </a:r>
            <a:br>
              <a:rPr lang="ru-RU" sz="1800" dirty="0" smtClean="0"/>
            </a:br>
            <a:r>
              <a:rPr lang="ru-RU" sz="1800" dirty="0" smtClean="0"/>
              <a:t>В 1982 году был награжден высшим знаком цк влксм</a:t>
            </a:r>
            <a:br>
              <a:rPr lang="ru-RU" sz="1800" dirty="0" smtClean="0"/>
            </a:br>
            <a:r>
              <a:rPr lang="ru-RU" sz="1800" dirty="0" smtClean="0"/>
              <a:t>«Трудовая доблесть»</a:t>
            </a:r>
            <a:endParaRPr lang="ru-RU" sz="1800" dirty="0"/>
          </a:p>
        </p:txBody>
      </p:sp>
      <p:pic>
        <p:nvPicPr>
          <p:cNvPr id="16386" name="Picture 2" descr="C:\Users\Пользователь\Desktop\20121014\Image10.bmp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8174" t="3648" r="7222" b="4097"/>
          <a:stretch>
            <a:fillRect/>
          </a:stretch>
        </p:blipFill>
        <p:spPr>
          <a:xfrm>
            <a:off x="755650" y="836613"/>
            <a:ext cx="3384550" cy="48974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00760" y="457200"/>
            <a:ext cx="2990840" cy="590075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1800" dirty="0" smtClean="0"/>
              <a:t>З</a:t>
            </a:r>
            <a:r>
              <a:rPr lang="ru-RU" sz="1600" dirty="0" smtClean="0"/>
              <a:t>абайкалья нет краше,</a:t>
            </a:r>
            <a:br>
              <a:rPr lang="ru-RU" sz="1600" dirty="0" smtClean="0"/>
            </a:br>
            <a:r>
              <a:rPr lang="ru-RU" sz="1800" dirty="0" smtClean="0"/>
              <a:t>Н</a:t>
            </a:r>
            <a:r>
              <a:rPr lang="ru-RU" sz="1600" dirty="0" smtClean="0"/>
              <a:t>ет чудесней тайги,</a:t>
            </a:r>
            <a:br>
              <a:rPr lang="ru-RU" sz="1600" dirty="0" smtClean="0"/>
            </a:br>
            <a:r>
              <a:rPr lang="ru-RU" sz="1800" dirty="0" smtClean="0"/>
              <a:t>у</a:t>
            </a:r>
            <a:r>
              <a:rPr lang="ru-RU" sz="1600" dirty="0" smtClean="0"/>
              <a:t>голок наш прекрасный,</a:t>
            </a:r>
            <a:br>
              <a:rPr lang="ru-RU" sz="1600" dirty="0" smtClean="0"/>
            </a:br>
            <a:r>
              <a:rPr lang="ru-RU" sz="1800" dirty="0" smtClean="0"/>
              <a:t>л</a:t>
            </a:r>
            <a:r>
              <a:rPr lang="ru-RU" sz="1600" dirty="0" smtClean="0"/>
              <a:t>учшего не найти.</a:t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                         З.В.Пушкарева</a:t>
            </a:r>
            <a:endParaRPr lang="ru-RU" sz="1600" dirty="0"/>
          </a:p>
        </p:txBody>
      </p:sp>
      <p:pic>
        <p:nvPicPr>
          <p:cNvPr id="46082" name="Picture 2" descr="C:\Users\Пользователь\Desktop\20121014\Image17.bmp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989" t="2701" r="2222" b="2734"/>
          <a:stretch>
            <a:fillRect/>
          </a:stretch>
        </p:blipFill>
        <p:spPr>
          <a:xfrm>
            <a:off x="179388" y="1125538"/>
            <a:ext cx="5688012" cy="43910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Пользователь\Desktop\20121014\Image16.bmp"/>
          <p:cNvPicPr>
            <a:picLocks noChangeAspect="1" noChangeArrowheads="1"/>
          </p:cNvPicPr>
          <p:nvPr/>
        </p:nvPicPr>
        <p:blipFill>
          <a:blip r:embed="rId2"/>
          <a:srcRect r="1825"/>
          <a:stretch>
            <a:fillRect/>
          </a:stretch>
        </p:blipFill>
        <p:spPr bwMode="auto">
          <a:xfrm>
            <a:off x="2179638" y="168275"/>
            <a:ext cx="4697412" cy="652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2400" dirty="0" smtClean="0"/>
              <a:t>                                   </a:t>
            </a:r>
            <a:r>
              <a:rPr lang="ru-RU" sz="3200" dirty="0" smtClean="0"/>
              <a:t>Д</a:t>
            </a:r>
            <a:r>
              <a:rPr lang="ru-RU" sz="2400" dirty="0" smtClean="0"/>
              <a:t>олг  отчизне</a:t>
            </a:r>
            <a:endParaRPr lang="ru-RU" sz="2400" dirty="0"/>
          </a:p>
        </p:txBody>
      </p:sp>
      <p:pic>
        <p:nvPicPr>
          <p:cNvPr id="17410" name="Picture 2" descr="C:\Users\Пользователь\Desktop\20121014\Image6.bmp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429" t="3857" r="1474" b="2345"/>
          <a:stretch>
            <a:fillRect/>
          </a:stretch>
        </p:blipFill>
        <p:spPr>
          <a:xfrm>
            <a:off x="1042988" y="1412875"/>
            <a:ext cx="7345362" cy="48244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C:\Users\Пользователь\Desktop\20121014\Image5 (2).bmp"/>
          <p:cNvPicPr>
            <a:picLocks noChangeAspect="1" noChangeArrowheads="1"/>
          </p:cNvPicPr>
          <p:nvPr/>
        </p:nvPicPr>
        <p:blipFill>
          <a:blip r:embed="rId2"/>
          <a:srcRect l="7794" t="2754" r="343" b="5902"/>
          <a:stretch>
            <a:fillRect/>
          </a:stretch>
        </p:blipFill>
        <p:spPr bwMode="auto">
          <a:xfrm>
            <a:off x="684213" y="188913"/>
            <a:ext cx="8064500" cy="626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86380" y="1500174"/>
            <a:ext cx="3357586" cy="321471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2400" dirty="0" smtClean="0"/>
              <a:t> 1962 </a:t>
            </a:r>
            <a:r>
              <a:rPr lang="ru-RU" sz="1800" dirty="0" smtClean="0"/>
              <a:t>год</a:t>
            </a:r>
            <a:br>
              <a:rPr lang="ru-RU" sz="1800" dirty="0" smtClean="0"/>
            </a:br>
            <a:r>
              <a:rPr lang="ru-RU" sz="1800" dirty="0" smtClean="0"/>
              <a:t> </a:t>
            </a:r>
            <a:r>
              <a:rPr lang="ru-RU" sz="2400" dirty="0" smtClean="0"/>
              <a:t>В</a:t>
            </a:r>
            <a:r>
              <a:rPr lang="ru-RU" sz="1800" dirty="0" smtClean="0"/>
              <a:t>ладимир </a:t>
            </a:r>
            <a:r>
              <a:rPr lang="ru-RU" sz="2400" dirty="0" smtClean="0"/>
              <a:t>Н</a:t>
            </a:r>
            <a:r>
              <a:rPr lang="ru-RU" sz="1800" dirty="0" smtClean="0"/>
              <a:t>иколаевич на практике</a:t>
            </a:r>
            <a:br>
              <a:rPr lang="ru-RU" sz="1800" dirty="0" smtClean="0"/>
            </a:br>
            <a:endParaRPr lang="ru-RU" sz="1800" dirty="0"/>
          </a:p>
        </p:txBody>
      </p:sp>
      <p:pic>
        <p:nvPicPr>
          <p:cNvPr id="19458" name="Picture 2" descr="C:\Users\Пользователь\Desktop\20121014\Image21.bmp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3201"/>
          <a:stretch>
            <a:fillRect/>
          </a:stretch>
        </p:blipFill>
        <p:spPr>
          <a:xfrm>
            <a:off x="642938" y="620713"/>
            <a:ext cx="3929062" cy="58086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3504" y="457200"/>
            <a:ext cx="3848096" cy="5972196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В </a:t>
            </a:r>
            <a:r>
              <a:rPr lang="ru-RU" sz="2400" dirty="0" smtClean="0"/>
              <a:t>1968 году  был назначен  зав.кафедрой биохимии</a:t>
            </a:r>
            <a:endParaRPr lang="ru-RU" sz="2400" dirty="0"/>
          </a:p>
        </p:txBody>
      </p:sp>
      <p:pic>
        <p:nvPicPr>
          <p:cNvPr id="20482" name="Picture 2" descr="C:\Users\Пользователь\Desktop\20121016\Image5.bmp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3061" t="2405" b="943"/>
          <a:stretch>
            <a:fillRect/>
          </a:stretch>
        </p:blipFill>
        <p:spPr>
          <a:xfrm>
            <a:off x="1116013" y="1196975"/>
            <a:ext cx="3670300" cy="5040313"/>
          </a:xfrm>
        </p:spPr>
      </p:pic>
      <p:sp>
        <p:nvSpPr>
          <p:cNvPr id="4" name="Прямоугольник 3"/>
          <p:cNvSpPr/>
          <p:nvPr/>
        </p:nvSpPr>
        <p:spPr>
          <a:xfrm>
            <a:off x="5357818" y="1071546"/>
            <a:ext cx="3786182" cy="3046988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1962 год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Владимир Николаевич  с  отличием закончил  лечебный факультет  института и  был  оставлен для преподавательской  работы  на кафедре биохимии.</a:t>
            </a:r>
            <a:endParaRPr lang="ru-RU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        На сельхоз. работах</a:t>
            </a:r>
            <a:endParaRPr lang="ru-RU" dirty="0"/>
          </a:p>
        </p:txBody>
      </p:sp>
      <p:pic>
        <p:nvPicPr>
          <p:cNvPr id="21506" name="Picture 2" descr="C:\Users\Пользователь\Desktop\20121014\Image8.bmp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r="1538" b="5424"/>
          <a:stretch>
            <a:fillRect/>
          </a:stretch>
        </p:blipFill>
        <p:spPr>
          <a:xfrm>
            <a:off x="928688" y="1643063"/>
            <a:ext cx="7315200" cy="45942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1571612"/>
            <a:ext cx="2627174" cy="4429156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1964</a:t>
            </a:r>
            <a:r>
              <a:rPr lang="ru-RU" sz="2400" dirty="0" smtClean="0"/>
              <a:t> год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1600" dirty="0" smtClean="0"/>
              <a:t> </a:t>
            </a:r>
            <a:r>
              <a:rPr lang="ru-RU" sz="2000" dirty="0" smtClean="0"/>
              <a:t>И</a:t>
            </a:r>
            <a:r>
              <a:rPr lang="ru-RU" sz="1600" dirty="0" smtClean="0"/>
              <a:t>ванов </a:t>
            </a:r>
            <a:r>
              <a:rPr lang="ru-RU" sz="2000" dirty="0" smtClean="0"/>
              <a:t>В</a:t>
            </a:r>
            <a:r>
              <a:rPr lang="ru-RU" sz="1600" dirty="0" smtClean="0"/>
              <a:t>ладимир </a:t>
            </a:r>
            <a:r>
              <a:rPr lang="ru-RU" sz="2000" dirty="0" smtClean="0"/>
              <a:t>Н</a:t>
            </a:r>
            <a:r>
              <a:rPr lang="ru-RU" sz="1600" dirty="0" smtClean="0"/>
              <a:t>иколаевич  с  супругой</a:t>
            </a:r>
            <a:br>
              <a:rPr lang="ru-RU" sz="1600" dirty="0" smtClean="0"/>
            </a:br>
            <a:r>
              <a:rPr lang="ru-RU" sz="2000" dirty="0" err="1" smtClean="0"/>
              <a:t>н</a:t>
            </a:r>
            <a:r>
              <a:rPr lang="ru-RU" sz="1600" dirty="0" err="1" smtClean="0"/>
              <a:t>икитиной</a:t>
            </a:r>
            <a:r>
              <a:rPr lang="ru-RU" sz="1600" dirty="0" smtClean="0"/>
              <a:t> </a:t>
            </a:r>
            <a:r>
              <a:rPr lang="ru-RU" sz="2000" dirty="0" err="1" smtClean="0"/>
              <a:t>л</a:t>
            </a:r>
            <a:r>
              <a:rPr lang="ru-RU" sz="1600" dirty="0" err="1" smtClean="0"/>
              <a:t>арисой</a:t>
            </a:r>
            <a:r>
              <a:rPr lang="ru-RU" sz="1600" dirty="0" smtClean="0"/>
              <a:t> </a:t>
            </a:r>
            <a:r>
              <a:rPr lang="ru-RU" sz="2000" dirty="0" err="1" smtClean="0"/>
              <a:t>п</a:t>
            </a:r>
            <a:r>
              <a:rPr lang="ru-RU" sz="1600" dirty="0" err="1" smtClean="0"/>
              <a:t>етровной</a:t>
            </a:r>
            <a:endParaRPr lang="ru-RU" sz="1600" dirty="0"/>
          </a:p>
        </p:txBody>
      </p:sp>
      <p:pic>
        <p:nvPicPr>
          <p:cNvPr id="22530" name="Picture 2" descr="C:\Users\Пользователь\Desktop\20121014\Image14.bmp"/>
          <p:cNvPicPr>
            <a:picLocks noChangeAspect="1" noChangeArrowheads="1"/>
          </p:cNvPicPr>
          <p:nvPr/>
        </p:nvPicPr>
        <p:blipFill>
          <a:blip r:embed="rId2"/>
          <a:srcRect l="945" t="1291" r="2887" b="4408"/>
          <a:stretch>
            <a:fillRect/>
          </a:stretch>
        </p:blipFill>
        <p:spPr bwMode="auto">
          <a:xfrm>
            <a:off x="2771775" y="1628775"/>
            <a:ext cx="6192838" cy="432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2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3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294</TotalTime>
  <Words>1</Words>
  <PresentationFormat>Экран (4:3)</PresentationFormat>
  <Paragraphs>1</Paragraphs>
  <Slides>31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Шаблон оформления</vt:lpstr>
      </vt:variant>
      <vt:variant>
        <vt:i4>9</vt:i4>
      </vt:variant>
      <vt:variant>
        <vt:lpstr>Заголовки слайдов</vt:lpstr>
      </vt:variant>
      <vt:variant>
        <vt:i4>31</vt:i4>
      </vt:variant>
    </vt:vector>
  </HeadingPairs>
  <TitlesOfParts>
    <vt:vector size="46" baseType="lpstr">
      <vt:lpstr>Franklin Gothic Book</vt:lpstr>
      <vt:lpstr>Arial</vt:lpstr>
      <vt:lpstr>Franklin Gothic Medium</vt:lpstr>
      <vt:lpstr>Wingdings 2</vt:lpstr>
      <vt:lpstr>Calibri</vt:lpstr>
      <vt:lpstr>Agency FB</vt:lpstr>
      <vt:lpstr>Трек</vt:lpstr>
      <vt:lpstr>Трек</vt:lpstr>
      <vt:lpstr>Трек</vt:lpstr>
      <vt:lpstr>Трек</vt:lpstr>
      <vt:lpstr>Трек</vt:lpstr>
      <vt:lpstr>Трек</vt:lpstr>
      <vt:lpstr>Трек</vt:lpstr>
      <vt:lpstr>Трек</vt:lpstr>
      <vt:lpstr>Трек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НЮКалашникова</cp:lastModifiedBy>
  <cp:revision>71</cp:revision>
  <dcterms:created xsi:type="dcterms:W3CDTF">2010-12-28T11:18:29Z</dcterms:created>
  <dcterms:modified xsi:type="dcterms:W3CDTF">2012-12-13T04:21:25Z</dcterms:modified>
</cp:coreProperties>
</file>